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76"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882"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8E449B-F415-D542-A784-3131BE727EF1}"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E449B-F415-D542-A784-3131BE727EF1}"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E449B-F415-D542-A784-3131BE727EF1}"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E449B-F415-D542-A784-3131BE727EF1}"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E449B-F415-D542-A784-3131BE727EF1}"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8E449B-F415-D542-A784-3131BE727EF1}"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8E449B-F415-D542-A784-3131BE727EF1}" type="datetimeFigureOut">
              <a:rPr lang="en-US" smtClean="0"/>
              <a:pPr/>
              <a:t>2/25/2013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8E449B-F415-D542-A784-3131BE727EF1}" type="datetimeFigureOut">
              <a:rPr lang="en-US" smtClean="0"/>
              <a:pPr/>
              <a:t>2/25/2013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E449B-F415-D542-A784-3131BE727EF1}" type="datetimeFigureOut">
              <a:rPr lang="en-US" smtClean="0"/>
              <a:pPr/>
              <a:t>2/25/2013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E449B-F415-D542-A784-3131BE727EF1}"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E449B-F415-D542-A784-3131BE727EF1}"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84035-AB7B-054C-9F95-03BDEF0C2C5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E449B-F415-D542-A784-3131BE727EF1}" type="datetimeFigureOut">
              <a:rPr lang="en-US" smtClean="0"/>
              <a:pPr/>
              <a:t>2/25/2013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84035-AB7B-054C-9F95-03BDEF0C2C5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a:cs typeface="Times New Roman"/>
              </a:rPr>
              <a:t>18</a:t>
            </a:r>
            <a:r>
              <a:rPr lang="en-US" baseline="30000" dirty="0" smtClean="0">
                <a:latin typeface="Times New Roman"/>
                <a:cs typeface="Times New Roman"/>
              </a:rPr>
              <a:t>th</a:t>
            </a:r>
            <a:r>
              <a:rPr lang="en-US" dirty="0" smtClean="0">
                <a:latin typeface="Times New Roman"/>
                <a:cs typeface="Times New Roman"/>
              </a:rPr>
              <a:t>-19</a:t>
            </a:r>
            <a:r>
              <a:rPr lang="en-US" baseline="30000" dirty="0" smtClean="0">
                <a:latin typeface="Times New Roman"/>
                <a:cs typeface="Times New Roman"/>
              </a:rPr>
              <a:t>th</a:t>
            </a:r>
            <a:r>
              <a:rPr lang="en-US" dirty="0" smtClean="0">
                <a:latin typeface="Times New Roman"/>
                <a:cs typeface="Times New Roman"/>
              </a:rPr>
              <a:t> Century Russia</a:t>
            </a:r>
            <a:endParaRPr lang="en-US" dirty="0">
              <a:latin typeface="Times New Roman"/>
              <a:cs typeface="Times New Roman"/>
            </a:endParaRPr>
          </a:p>
        </p:txBody>
      </p:sp>
      <p:sp>
        <p:nvSpPr>
          <p:cNvPr id="3" name="Subtitle 2"/>
          <p:cNvSpPr>
            <a:spLocks noGrp="1"/>
          </p:cNvSpPr>
          <p:nvPr>
            <p:ph type="subTitle" idx="1"/>
          </p:nvPr>
        </p:nvSpPr>
        <p:spPr/>
        <p:txBody>
          <a:bodyPr/>
          <a:lstStyle/>
          <a:p>
            <a:r>
              <a:rPr lang="en-US" dirty="0" smtClean="0">
                <a:latin typeface="Times New Roman"/>
                <a:cs typeface="Times New Roman"/>
              </a:rPr>
              <a:t>Ali </a:t>
            </a:r>
            <a:r>
              <a:rPr lang="en-US" dirty="0" err="1" smtClean="0">
                <a:latin typeface="Times New Roman"/>
                <a:cs typeface="Times New Roman"/>
              </a:rPr>
              <a:t>Aparicio</a:t>
            </a:r>
            <a:r>
              <a:rPr lang="en-US" dirty="0" smtClean="0">
                <a:latin typeface="Times New Roman"/>
                <a:cs typeface="Times New Roman"/>
              </a:rPr>
              <a:t>, Emily Armstrong, and Caroline Ashcraft</a:t>
            </a:r>
            <a:endParaRPr lang="en-US" dirty="0">
              <a:latin typeface="Times New Roman"/>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Ethnic Minorities in Russia</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t>Jews: admitted to secondary schools and universities under a quota system, were forced to live in certain parts of the country, widespread persecution</a:t>
            </a:r>
          </a:p>
          <a:p>
            <a:r>
              <a:rPr lang="en-US" dirty="0" smtClean="0"/>
              <a:t>1903-1906 pogroms took place in nearly seven hundred towns and villages, mostly in the Ukraine—many were forced to flee, later leading to the Zionist movement</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5391"/>
            <a:ext cx="8229600" cy="1143000"/>
          </a:xfrm>
        </p:spPr>
        <p:txBody>
          <a:bodyPr/>
          <a:lstStyle/>
          <a:p>
            <a:r>
              <a:rPr lang="en-US" dirty="0" smtClean="0">
                <a:latin typeface="Times New Roman"/>
                <a:cs typeface="Times New Roman"/>
              </a:rPr>
              <a:t>Political Reform</a:t>
            </a:r>
            <a:endParaRPr lang="en-US" dirty="0">
              <a:latin typeface="Times New Roman"/>
              <a:cs typeface="Times New Roman"/>
            </a:endParaRPr>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Anarchist Movement and other radical groups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Socialist thought/parties developed alongside industrialization, but repression forced them underground, and eventually towards revolutionary means. </a:t>
            </a:r>
          </a:p>
          <a:p>
            <a:r>
              <a:rPr lang="en-US" dirty="0" smtClean="0"/>
              <a:t>Marxist Social Democratic Party held first congress in 1898, leading to the arrest of its leaders and a second meeting in 1903 held in Brussels</a:t>
            </a:r>
          </a:p>
          <a:p>
            <a:r>
              <a:rPr lang="en-US" dirty="0" smtClean="0"/>
              <a:t>Social Revolutionaries strove to overthrow the tsarist autocratic rule and establish peasant socialism, soon turning to political terrorism and attempted assassination to achieve their ends, bringing the nation to revolution in 1905</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Social Realism in Literature: The Russian Condition</a:t>
            </a:r>
            <a:endParaRPr lang="en-US" dirty="0">
              <a:latin typeface="Times New Roman"/>
              <a:cs typeface="Times New Roman"/>
            </a:endParaRPr>
          </a:p>
        </p:txBody>
      </p:sp>
      <p:sp>
        <p:nvSpPr>
          <p:cNvPr id="3" name="Content Placeholder 2"/>
          <p:cNvSpPr>
            <a:spLocks noGrp="1"/>
          </p:cNvSpPr>
          <p:nvPr>
            <p:ph idx="1"/>
          </p:nvPr>
        </p:nvSpPr>
        <p:spPr/>
        <p:txBody>
          <a:bodyPr>
            <a:normAutofit fontScale="92500" lnSpcReduction="20000"/>
          </a:bodyPr>
          <a:lstStyle/>
          <a:p>
            <a:r>
              <a:rPr lang="en-US" dirty="0" smtClean="0"/>
              <a:t>Leo Tolstoy (1828-1910), author of </a:t>
            </a:r>
            <a:r>
              <a:rPr lang="en-US" i="1" dirty="0" smtClean="0"/>
              <a:t>War and Peace</a:t>
            </a:r>
            <a:r>
              <a:rPr lang="en-US" dirty="0" smtClean="0"/>
              <a:t>, “imposed a fatalistic view of history that ultimately proved irrelevant in the face of life’s enduring values of human love and trust”</a:t>
            </a:r>
          </a:p>
          <a:p>
            <a:r>
              <a:rPr lang="en-US" dirty="0" smtClean="0"/>
              <a:t>Fyodor Dostoevsky (1821-1881), believed that a major issue of the time was loss in spiritual belief, “feared that failure to incorporate spirit would result in total tyranny”, and “only through suffering and faith could the human soul be purified”. Wrote </a:t>
            </a:r>
            <a:r>
              <a:rPr lang="en-US" i="1" dirty="0" smtClean="0"/>
              <a:t>Crime and Punishment</a:t>
            </a:r>
            <a:r>
              <a:rPr lang="en-US" dirty="0" smtClean="0"/>
              <a:t> and </a:t>
            </a:r>
            <a:r>
              <a:rPr lang="en-US" i="1" dirty="0" smtClean="0"/>
              <a:t>The Brothers Karamazov</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Assassination of Alexander II, Church of the Bloody Savior</a:t>
            </a:r>
            <a:endParaRPr lang="en-US" dirty="0">
              <a:latin typeface="Times New Roman"/>
              <a:cs typeface="Times New Roman"/>
            </a:endParaRPr>
          </a:p>
        </p:txBody>
      </p:sp>
      <p:pic>
        <p:nvPicPr>
          <p:cNvPr id="4" name="Content Placeholder 3" descr="Picture 10.png"/>
          <p:cNvPicPr>
            <a:picLocks noGrp="1" noChangeAspect="1"/>
          </p:cNvPicPr>
          <p:nvPr>
            <p:ph idx="1"/>
          </p:nvPr>
        </p:nvPicPr>
        <p:blipFill>
          <a:blip r:embed="rId2"/>
          <a:srcRect l="-9451" r="-9451"/>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Alexander III—political and economic policies</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t>Police powers &amp; censorship</a:t>
            </a:r>
          </a:p>
          <a:p>
            <a:r>
              <a:rPr lang="en-US" dirty="0" smtClean="0"/>
              <a:t>Land captains</a:t>
            </a:r>
          </a:p>
          <a:p>
            <a:r>
              <a:rPr lang="en-US" dirty="0" smtClean="0"/>
              <a:t>Weakened judiciary and </a:t>
            </a:r>
            <a:r>
              <a:rPr lang="en-US" dirty="0" err="1" smtClean="0"/>
              <a:t>zemstovs</a:t>
            </a:r>
            <a:endParaRPr lang="en-US" dirty="0" smtClean="0"/>
          </a:p>
          <a:p>
            <a:r>
              <a:rPr lang="en-US" dirty="0" err="1" smtClean="0"/>
              <a:t>Russification</a:t>
            </a:r>
            <a:endParaRPr lang="en-US" dirty="0" smtClean="0"/>
          </a:p>
          <a:p>
            <a:r>
              <a:rPr lang="en-US" dirty="0" smtClean="0"/>
              <a:t>Russia stays out of war, signs agreement with France</a:t>
            </a:r>
          </a:p>
          <a:p>
            <a:r>
              <a:rPr lang="en-US" dirty="0" smtClean="0"/>
              <a:t>A few measures to help peasants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Economic Development (Sergei Witte)</a:t>
            </a:r>
            <a:endParaRPr lang="en-US" dirty="0">
              <a:latin typeface="Times New Roman"/>
              <a:cs typeface="Times New Roman"/>
            </a:endParaRPr>
          </a:p>
        </p:txBody>
      </p:sp>
      <p:sp>
        <p:nvSpPr>
          <p:cNvPr id="3" name="Content Placeholder 2"/>
          <p:cNvSpPr>
            <a:spLocks noGrp="1"/>
          </p:cNvSpPr>
          <p:nvPr>
            <p:ph idx="1"/>
          </p:nvPr>
        </p:nvSpPr>
        <p:spPr/>
        <p:txBody>
          <a:bodyPr>
            <a:normAutofit fontScale="70000" lnSpcReduction="20000"/>
          </a:bodyPr>
          <a:lstStyle/>
          <a:p>
            <a:r>
              <a:rPr lang="en-US" dirty="0" smtClean="0"/>
              <a:t>Sergei Witte—minister for finance 1892-1915, saw industrial growth as they key to Russia’s growth and national strength, pushed for massive railroad construction program (by 1900 35,000 miles of rail had been built, including parts of the trans-Siberian line) as well as a system of protective tariffs to protect industry, and persuaded Nicholas II that foreign capital was essential for rapid industrial development</a:t>
            </a:r>
          </a:p>
          <a:p>
            <a:r>
              <a:rPr lang="en-US" dirty="0" smtClean="0"/>
              <a:t>By 1900 Witte’s efforts made Russia the fourth-largest producer of steel behind the US, Germany, and Great Britain</a:t>
            </a:r>
          </a:p>
          <a:p>
            <a:r>
              <a:rPr lang="en-US" dirty="0" smtClean="0"/>
              <a:t>Industrialization brought along with it factories, an industrial working class, industrial suburbs around Saint Petersburg and Moscow, and terrible working and living conditions. </a:t>
            </a:r>
          </a:p>
          <a:p>
            <a:r>
              <a:rPr lang="en-US" dirty="0" smtClean="0"/>
              <a:t>Development of Socialist thought and parties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Nicholas II (style of rule)</a:t>
            </a:r>
            <a:endParaRPr lang="en-US" dirty="0">
              <a:latin typeface="Times New Roman"/>
              <a:cs typeface="Times New Roman"/>
            </a:endParaRPr>
          </a:p>
        </p:txBody>
      </p:sp>
      <p:sp>
        <p:nvSpPr>
          <p:cNvPr id="3" name="Content Placeholder 2"/>
          <p:cNvSpPr>
            <a:spLocks noGrp="1"/>
          </p:cNvSpPr>
          <p:nvPr>
            <p:ph idx="1"/>
          </p:nvPr>
        </p:nvSpPr>
        <p:spPr/>
        <p:txBody>
          <a:bodyPr>
            <a:normAutofit lnSpcReduction="10000"/>
          </a:bodyPr>
          <a:lstStyle/>
          <a:p>
            <a:r>
              <a:rPr lang="en-US" dirty="0" smtClean="0"/>
              <a:t>1905 Issued October Manifesto to create the </a:t>
            </a:r>
            <a:r>
              <a:rPr lang="en-US" dirty="0" err="1" smtClean="0"/>
              <a:t>Duma</a:t>
            </a:r>
            <a:r>
              <a:rPr lang="en-US" dirty="0" smtClean="0"/>
              <a:t> and grant civil liberties to pacify the working class following “Bloody Sunday”</a:t>
            </a:r>
          </a:p>
          <a:p>
            <a:r>
              <a:rPr lang="en-US" dirty="0" smtClean="0"/>
              <a:t>By 1907 cut back </a:t>
            </a:r>
            <a:r>
              <a:rPr lang="en-US" dirty="0" err="1" smtClean="0"/>
              <a:t>Duma’s</a:t>
            </a:r>
            <a:r>
              <a:rPr lang="en-US" dirty="0" smtClean="0"/>
              <a:t> power and fell back upon the army and </a:t>
            </a:r>
            <a:r>
              <a:rPr lang="en-US" dirty="0" err="1" smtClean="0"/>
              <a:t>beaurocracy</a:t>
            </a:r>
            <a:r>
              <a:rPr lang="en-US" dirty="0" smtClean="0"/>
              <a:t> in order to rule following the murder of </a:t>
            </a:r>
            <a:r>
              <a:rPr lang="en-US" dirty="0" err="1" smtClean="0"/>
              <a:t>Stolypin</a:t>
            </a:r>
            <a:r>
              <a:rPr lang="en-US" dirty="0" smtClean="0"/>
              <a:t> (chief adviser 1906-11, brought about agrarian reforms dissolving village ownership of land to benefit the peasants)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Russo-Japanese War</a:t>
            </a:r>
            <a:endParaRPr lang="en-US" dirty="0">
              <a:latin typeface="Times New Roman"/>
              <a:cs typeface="Times New Roman"/>
            </a:endParaRPr>
          </a:p>
        </p:txBody>
      </p:sp>
      <p:sp>
        <p:nvSpPr>
          <p:cNvPr id="3" name="Content Placeholder 2"/>
          <p:cNvSpPr>
            <a:spLocks noGrp="1"/>
          </p:cNvSpPr>
          <p:nvPr>
            <p:ph idx="1"/>
          </p:nvPr>
        </p:nvSpPr>
        <p:spPr/>
        <p:txBody>
          <a:bodyPr>
            <a:normAutofit fontScale="92500"/>
          </a:bodyPr>
          <a:lstStyle/>
          <a:p>
            <a:r>
              <a:rPr lang="en-US" dirty="0" smtClean="0"/>
              <a:t>Conflict stirred by Russia’s expansion to the south and east, especially by its occupation of Manchuria and encroachment upon North Korea</a:t>
            </a:r>
          </a:p>
          <a:p>
            <a:r>
              <a:rPr lang="en-US" dirty="0" smtClean="0"/>
              <a:t>Japanese launched surprise attack February 8</a:t>
            </a:r>
            <a:r>
              <a:rPr lang="en-US" baseline="30000" dirty="0" smtClean="0"/>
              <a:t>th</a:t>
            </a:r>
            <a:r>
              <a:rPr lang="en-US" dirty="0" smtClean="0"/>
              <a:t>, 1904 upon Russian eastern fleet at Port Arthur, countered by the Russian Baltic fleet only to be defeated by the Japanese navy just off the Eastern nation’s coast</a:t>
            </a:r>
          </a:p>
          <a:p>
            <a:r>
              <a:rPr lang="en-US" dirty="0" smtClean="0"/>
              <a:t>Russians admitted defeat and sued for peace 1905</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1905 Riots</a:t>
            </a:r>
            <a:endParaRPr lang="en-US" dirty="0">
              <a:latin typeface="Times New Roman"/>
              <a:cs typeface="Times New Roman"/>
            </a:endParaRPr>
          </a:p>
        </p:txBody>
      </p:sp>
      <p:sp>
        <p:nvSpPr>
          <p:cNvPr id="3" name="Content Placeholder 2"/>
          <p:cNvSpPr>
            <a:spLocks noGrp="1"/>
          </p:cNvSpPr>
          <p:nvPr>
            <p:ph idx="1"/>
          </p:nvPr>
        </p:nvSpPr>
        <p:spPr/>
        <p:txBody>
          <a:bodyPr>
            <a:normAutofit fontScale="70000" lnSpcReduction="20000"/>
          </a:bodyPr>
          <a:lstStyle/>
          <a:p>
            <a:r>
              <a:rPr lang="en-US" dirty="0" smtClean="0"/>
              <a:t>Preexisting discontent mixed with the maladies of war quickly led to upheaval: middle class of business and professionals wanted liberal institutions and a liberal political system; nationalists were displeased with being dominated by the ethnic Russian population that only consisted of 40% of the total population; peasants still had land distribution issues; laborers felt oppressed by the living and working conditions in the cities</a:t>
            </a:r>
          </a:p>
          <a:p>
            <a:r>
              <a:rPr lang="en-US" dirty="0" smtClean="0"/>
              <a:t>The conflict with Japan caused a breakdown in the transport system, leading to food shortages in major cities</a:t>
            </a:r>
          </a:p>
          <a:p>
            <a:r>
              <a:rPr lang="en-US" dirty="0" smtClean="0"/>
              <a:t>January 5</a:t>
            </a:r>
            <a:r>
              <a:rPr lang="en-US" baseline="30000" dirty="0" smtClean="0"/>
              <a:t>th</a:t>
            </a:r>
            <a:r>
              <a:rPr lang="en-US" dirty="0" smtClean="0"/>
              <a:t> 1905 workers gather at the Winter Palace in Saint Petersburg to present their petition of grievances to the tsar—troops opened fire upon the peaceful crowd, turning the demonstration into a massacre known as “Bloody Sunday” and launching a revolution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Nicholas </a:t>
            </a:r>
            <a:r>
              <a:rPr lang="en-US" dirty="0" smtClean="0">
                <a:latin typeface="Times New Roman"/>
                <a:cs typeface="Times New Roman"/>
                <a:sym typeface="Wingdings"/>
              </a:rPr>
              <a:t> Alexander II</a:t>
            </a:r>
            <a:endParaRPr lang="en-US" dirty="0">
              <a:latin typeface="Times New Roman"/>
              <a:cs typeface="Times New Roman"/>
            </a:endParaRPr>
          </a:p>
        </p:txBody>
      </p:sp>
      <p:pic>
        <p:nvPicPr>
          <p:cNvPr id="4" name="Content Placeholder 3" descr="Picture 5.png"/>
          <p:cNvPicPr>
            <a:picLocks noGrp="1" noChangeAspect="1"/>
          </p:cNvPicPr>
          <p:nvPr>
            <p:ph idx="1"/>
          </p:nvPr>
        </p:nvPicPr>
        <p:blipFill>
          <a:blip r:embed="rId2"/>
          <a:srcRect l="13225" r="9811"/>
          <a:stretch>
            <a:fillRect/>
          </a:stretch>
        </p:blipFill>
        <p:spPr>
          <a:xfrm>
            <a:off x="260683" y="1973189"/>
            <a:ext cx="1911685" cy="3391862"/>
          </a:xfrm>
        </p:spPr>
      </p:pic>
      <p:pic>
        <p:nvPicPr>
          <p:cNvPr id="5" name="Picture 4" descr="Picture 6.png"/>
          <p:cNvPicPr>
            <a:picLocks noChangeAspect="1"/>
          </p:cNvPicPr>
          <p:nvPr/>
        </p:nvPicPr>
        <p:blipFill>
          <a:blip r:embed="rId3"/>
          <a:srcRect l="7968" r="13656"/>
          <a:stretch>
            <a:fillRect/>
          </a:stretch>
        </p:blipFill>
        <p:spPr>
          <a:xfrm>
            <a:off x="2379579" y="1973189"/>
            <a:ext cx="2045369" cy="3391862"/>
          </a:xfrm>
          <a:prstGeom prst="rect">
            <a:avLst/>
          </a:prstGeom>
        </p:spPr>
      </p:pic>
      <p:pic>
        <p:nvPicPr>
          <p:cNvPr id="6" name="Picture 5" descr="Picture 7.png"/>
          <p:cNvPicPr>
            <a:picLocks noChangeAspect="1"/>
          </p:cNvPicPr>
          <p:nvPr/>
        </p:nvPicPr>
        <p:blipFill>
          <a:blip r:embed="rId4"/>
          <a:srcRect r="17640"/>
          <a:stretch>
            <a:fillRect/>
          </a:stretch>
        </p:blipFill>
        <p:spPr>
          <a:xfrm>
            <a:off x="4644775" y="1973189"/>
            <a:ext cx="1963533" cy="3391862"/>
          </a:xfrm>
          <a:prstGeom prst="rect">
            <a:avLst/>
          </a:prstGeom>
        </p:spPr>
      </p:pic>
      <p:pic>
        <p:nvPicPr>
          <p:cNvPr id="7" name="Picture 6" descr="Picture 8.png"/>
          <p:cNvPicPr>
            <a:picLocks noChangeAspect="1"/>
          </p:cNvPicPr>
          <p:nvPr/>
        </p:nvPicPr>
        <p:blipFill>
          <a:blip r:embed="rId5"/>
          <a:srcRect r="12653" b="4200"/>
          <a:stretch>
            <a:fillRect/>
          </a:stretch>
        </p:blipFill>
        <p:spPr>
          <a:xfrm>
            <a:off x="6768729" y="1973189"/>
            <a:ext cx="2214850" cy="339186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Political Developments (</a:t>
            </a:r>
            <a:r>
              <a:rPr lang="en-US" dirty="0" err="1" smtClean="0">
                <a:latin typeface="Times New Roman"/>
                <a:cs typeface="Times New Roman"/>
              </a:rPr>
              <a:t>Duma</a:t>
            </a:r>
            <a:r>
              <a:rPr lang="en-US" dirty="0" smtClean="0">
                <a:latin typeface="Times New Roman"/>
                <a:cs typeface="Times New Roman"/>
              </a:rPr>
              <a:t> and Power of Parliament)</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t>Following the “Bloody Sunday” massacre and a general strike in October 1905, Nicholas II issued the October Manifesto, granting civil liberties and agreeing to create a legislative assembly known as the </a:t>
            </a:r>
            <a:r>
              <a:rPr lang="en-US" dirty="0" err="1" smtClean="0"/>
              <a:t>Duma</a:t>
            </a:r>
            <a:r>
              <a:rPr lang="en-US" dirty="0" smtClean="0"/>
              <a:t> to be elected by a broad franchise, satisfying the middle class which now stood in support of repressing the workers’ uprising in Moscow at the end of 1905</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Rasputin</a:t>
            </a:r>
            <a:endParaRPr lang="en-US" dirty="0">
              <a:latin typeface="Times New Roman"/>
              <a:cs typeface="Times New Roman"/>
            </a:endParaRPr>
          </a:p>
        </p:txBody>
      </p:sp>
      <p:pic>
        <p:nvPicPr>
          <p:cNvPr id="4" name="Content Placeholder 3" descr="Picture 9.png"/>
          <p:cNvPicPr>
            <a:picLocks noGrp="1" noChangeAspect="1"/>
          </p:cNvPicPr>
          <p:nvPr>
            <p:ph idx="1"/>
          </p:nvPr>
        </p:nvPicPr>
        <p:blipFill>
          <a:blip r:embed="rId2"/>
          <a:srcRect l="-90334" r="-90334"/>
          <a:stretch>
            <a:fillRect/>
          </a:stretch>
        </p:blipFill>
        <p:spPr>
          <a:xfrm>
            <a:off x="125246" y="1417638"/>
            <a:ext cx="8561554" cy="470852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Crimean War</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r>
              <a:rPr lang="en-US" sz="1600" dirty="0" smtClean="0">
                <a:latin typeface="Times New Roman"/>
                <a:cs typeface="Times New Roman"/>
              </a:rPr>
              <a:t>Crimea seized 1783, Bessarabia in 1812 (encroaching upon Ottoman Territory)</a:t>
            </a:r>
          </a:p>
          <a:p>
            <a:r>
              <a:rPr lang="en-US" sz="1600" dirty="0" smtClean="0">
                <a:latin typeface="Times New Roman"/>
                <a:cs typeface="Times New Roman"/>
              </a:rPr>
              <a:t>Ottoman Empire in decline as Eastern European possessions take back independence</a:t>
            </a:r>
          </a:p>
          <a:p>
            <a:r>
              <a:rPr lang="en-US" sz="1600" dirty="0" smtClean="0">
                <a:latin typeface="Times New Roman"/>
                <a:cs typeface="Times New Roman"/>
              </a:rPr>
              <a:t>Russian window of opportunity (proximity and religious bonds with Greek Orthodox Christians in Southeastern Europe)</a:t>
            </a:r>
          </a:p>
          <a:p>
            <a:r>
              <a:rPr lang="en-US" sz="1600" dirty="0" smtClean="0">
                <a:latin typeface="Times New Roman"/>
                <a:cs typeface="Times New Roman"/>
              </a:rPr>
              <a:t>Reasons to go against Russia: Austria wanted land in the Balkans, France and Britain had interests in the commercial opportunities and potential naval bases in the Eastern Mediterranean, as well as the all-important preservation of the balance of power</a:t>
            </a:r>
          </a:p>
          <a:p>
            <a:r>
              <a:rPr lang="en-US" sz="1600" dirty="0" smtClean="0">
                <a:latin typeface="Times New Roman"/>
                <a:cs typeface="Times New Roman"/>
              </a:rPr>
              <a:t>1853 Russia claims itself to be protector of Christianity within the Ottoman regions (a right already held by France, causing further tension), leading to the Ottoman proclamation of war on October 4</a:t>
            </a:r>
            <a:r>
              <a:rPr lang="en-US" sz="1600" baseline="30000" dirty="0" smtClean="0">
                <a:latin typeface="Times New Roman"/>
                <a:cs typeface="Times New Roman"/>
              </a:rPr>
              <a:t>th</a:t>
            </a:r>
          </a:p>
          <a:p>
            <a:r>
              <a:rPr lang="en-US" sz="1600" dirty="0" smtClean="0">
                <a:latin typeface="Times New Roman"/>
                <a:cs typeface="Times New Roman"/>
              </a:rPr>
              <a:t>March 28</a:t>
            </a:r>
            <a:r>
              <a:rPr lang="en-US" sz="1600" baseline="30000" dirty="0" smtClean="0">
                <a:latin typeface="Times New Roman"/>
                <a:cs typeface="Times New Roman"/>
              </a:rPr>
              <a:t>th</a:t>
            </a:r>
            <a:r>
              <a:rPr lang="en-US" sz="1600" dirty="0" smtClean="0">
                <a:latin typeface="Times New Roman"/>
                <a:cs typeface="Times New Roman"/>
              </a:rPr>
              <a:t>, 1854 France and Britain join in declaring war on Russia</a:t>
            </a:r>
          </a:p>
          <a:p>
            <a:r>
              <a:rPr lang="en-US" sz="1600" dirty="0" smtClean="0">
                <a:latin typeface="Times New Roman"/>
                <a:cs typeface="Times New Roman"/>
              </a:rPr>
              <a:t>Britain feared tipping the balance of power in Russia’s favor; Napoleon III was insulted by the Russian actions at the Congress of Vienna as well as their self-proclaimed position as protector of Christianity that had already been held by the French</a:t>
            </a:r>
          </a:p>
          <a:p>
            <a:r>
              <a:rPr lang="en-US" sz="1600" dirty="0" smtClean="0">
                <a:latin typeface="Times New Roman"/>
                <a:cs typeface="Times New Roman"/>
              </a:rPr>
              <a:t>Russia received none of the Austrian support it had been expecting</a:t>
            </a:r>
          </a:p>
          <a:p>
            <a:r>
              <a:rPr lang="en-US" sz="1600" dirty="0" smtClean="0">
                <a:latin typeface="Times New Roman"/>
                <a:cs typeface="Times New Roman"/>
              </a:rPr>
              <a:t>September 1855 Russian fortress Sevastopol falls 6 months following the death of Tsar Nicholas; Alexander II sues for peace soon afterwards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Effects of the Crimean War</a:t>
            </a:r>
            <a:endParaRPr lang="en-US" dirty="0">
              <a:latin typeface="Times New Roman"/>
              <a:cs typeface="Times New Roman"/>
            </a:endParaRPr>
          </a:p>
        </p:txBody>
      </p:sp>
      <p:sp>
        <p:nvSpPr>
          <p:cNvPr id="3" name="Content Placeholder 2"/>
          <p:cNvSpPr>
            <a:spLocks noGrp="1"/>
          </p:cNvSpPr>
          <p:nvPr>
            <p:ph idx="1"/>
          </p:nvPr>
        </p:nvSpPr>
        <p:spPr/>
        <p:txBody>
          <a:bodyPr>
            <a:normAutofit fontScale="85000" lnSpcReduction="20000"/>
          </a:bodyPr>
          <a:lstStyle/>
          <a:p>
            <a:r>
              <a:rPr lang="en-US" dirty="0">
                <a:cs typeface="Times New Roman"/>
              </a:rPr>
              <a:t>March 1856 Treaty of Paris signed: Russia loses Bessarabia, accepts neutrality of Black Sea; Principalities of Moldavia and Wallachia are placed under the protection of five great powers</a:t>
            </a:r>
          </a:p>
          <a:p>
            <a:r>
              <a:rPr lang="en-US" dirty="0">
                <a:cs typeface="Times New Roman"/>
              </a:rPr>
              <a:t>Over 250,000 deaths, many of which from diseases such as cholera</a:t>
            </a:r>
          </a:p>
          <a:p>
            <a:r>
              <a:rPr lang="en-US" dirty="0">
                <a:cs typeface="Times New Roman"/>
              </a:rPr>
              <a:t>Destroyed Concert of Europe</a:t>
            </a:r>
          </a:p>
          <a:p>
            <a:r>
              <a:rPr lang="en-US" dirty="0">
                <a:cs typeface="Times New Roman"/>
              </a:rPr>
              <a:t>Austria and Russia enemies due to Austria’s refusal of support in the conflict</a:t>
            </a:r>
          </a:p>
          <a:p>
            <a:r>
              <a:rPr lang="en-US" dirty="0">
                <a:cs typeface="Times New Roman"/>
              </a:rPr>
              <a:t>Russia and Britain pull back from Continental affairs</a:t>
            </a:r>
          </a:p>
          <a:p>
            <a:r>
              <a:rPr lang="en-US" dirty="0">
                <a:cs typeface="Times New Roman"/>
              </a:rPr>
              <a:t>Austria has no </a:t>
            </a:r>
            <a:r>
              <a:rPr lang="en-US" dirty="0" smtClean="0">
                <a:cs typeface="Times New Roman"/>
              </a:rPr>
              <a:t>friends</a:t>
            </a:r>
            <a:endParaRPr lang="en-US" dirty="0">
              <a:cs typeface="Times New Roman"/>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Economic Development, Literacy, etc.</a:t>
            </a:r>
            <a:endParaRPr lang="en-US" dirty="0">
              <a:latin typeface="Times New Roman"/>
              <a:cs typeface="Times New Roman"/>
            </a:endParaRPr>
          </a:p>
        </p:txBody>
      </p:sp>
      <p:sp>
        <p:nvSpPr>
          <p:cNvPr id="3" name="Content Placeholder 2"/>
          <p:cNvSpPr>
            <a:spLocks noGrp="1"/>
          </p:cNvSpPr>
          <p:nvPr>
            <p:ph idx="1"/>
          </p:nvPr>
        </p:nvSpPr>
        <p:spPr>
          <a:xfrm>
            <a:off x="457200" y="1417638"/>
            <a:ext cx="8229600" cy="5060191"/>
          </a:xfrm>
        </p:spPr>
        <p:txBody>
          <a:bodyPr>
            <a:normAutofit/>
          </a:bodyPr>
          <a:lstStyle/>
          <a:p>
            <a:r>
              <a:rPr lang="en-US" dirty="0" smtClean="0">
                <a:latin typeface="Times New Roman"/>
                <a:cs typeface="Times New Roman"/>
              </a:rPr>
              <a:t>Russian economic development was extremely unimpressive until around 1906; it was primarily agrarian through the 19</a:t>
            </a:r>
            <a:r>
              <a:rPr lang="en-US" baseline="30000" dirty="0" smtClean="0">
                <a:latin typeface="Times New Roman"/>
                <a:cs typeface="Times New Roman"/>
              </a:rPr>
              <a:t>th</a:t>
            </a:r>
            <a:r>
              <a:rPr lang="en-US" dirty="0" smtClean="0">
                <a:latin typeface="Times New Roman"/>
                <a:cs typeface="Times New Roman"/>
              </a:rPr>
              <a:t> century</a:t>
            </a:r>
          </a:p>
          <a:p>
            <a:r>
              <a:rPr lang="en-US" dirty="0" smtClean="0">
                <a:latin typeface="Times New Roman"/>
                <a:cs typeface="Times New Roman"/>
              </a:rPr>
              <a:t>Extreme labor obligations were enforced to maintain profitable grain exports</a:t>
            </a:r>
          </a:p>
          <a:p>
            <a:r>
              <a:rPr lang="en-US" dirty="0" smtClean="0">
                <a:latin typeface="Times New Roman"/>
                <a:cs typeface="Times New Roman"/>
              </a:rPr>
              <a:t>Adult literacy rates steadily improved:</a:t>
            </a:r>
          </a:p>
          <a:p>
            <a:pPr>
              <a:buNone/>
            </a:pPr>
            <a:r>
              <a:rPr lang="en-US" dirty="0" smtClean="0">
                <a:latin typeface="Times New Roman"/>
                <a:cs typeface="Times New Roman"/>
              </a:rPr>
              <a:t>			13-15% -- 1850’s</a:t>
            </a:r>
          </a:p>
          <a:p>
            <a:pPr>
              <a:buNone/>
            </a:pPr>
            <a:r>
              <a:rPr lang="en-US" dirty="0" smtClean="0">
                <a:latin typeface="Times New Roman"/>
                <a:cs typeface="Times New Roman"/>
              </a:rPr>
              <a:t>			21-23% -- 1897</a:t>
            </a:r>
          </a:p>
          <a:p>
            <a:pPr>
              <a:buNone/>
            </a:pPr>
            <a:r>
              <a:rPr lang="en-US" dirty="0" smtClean="0">
                <a:latin typeface="Times New Roman"/>
                <a:cs typeface="Times New Roman"/>
              </a:rPr>
              <a:t>			35-40% -- 1915</a:t>
            </a:r>
            <a:endParaRPr lang="en-US" dirty="0">
              <a:latin typeface="Times New Roman"/>
              <a:cs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Political Structure</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t>Russian Empire (1721-1917)</a:t>
            </a:r>
          </a:p>
          <a:p>
            <a:r>
              <a:rPr lang="en-US" dirty="0" smtClean="0"/>
              <a:t>Tsarist Autocracy</a:t>
            </a:r>
          </a:p>
          <a:p>
            <a:r>
              <a:rPr lang="en-US" dirty="0" smtClean="0"/>
              <a:t>Russian Tsars must belong to the Russian Orthodox Church and must obey the laws of succession established by Paul I</a:t>
            </a:r>
          </a:p>
          <a:p>
            <a:r>
              <a:rPr lang="en-US" dirty="0" smtClean="0"/>
              <a:t>Major change in 1906 with the institution of the Imperial </a:t>
            </a:r>
            <a:r>
              <a:rPr lang="en-US" dirty="0" err="1" smtClean="0"/>
              <a:t>Duma</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a:cs typeface="Times New Roman"/>
              </a:rPr>
              <a:t>Serfdom, Emancipation, </a:t>
            </a:r>
            <a:r>
              <a:rPr lang="en-US" dirty="0" err="1" smtClean="0">
                <a:latin typeface="Times New Roman"/>
                <a:cs typeface="Times New Roman"/>
              </a:rPr>
              <a:t>Zemstvos</a:t>
            </a:r>
            <a:r>
              <a:rPr lang="en-US" dirty="0" smtClean="0">
                <a:latin typeface="Times New Roman"/>
                <a:cs typeface="Times New Roman"/>
              </a:rPr>
              <a:t>, Mir</a:t>
            </a:r>
            <a:endParaRPr lang="en-US" dirty="0">
              <a:latin typeface="Times New Roman"/>
              <a:cs typeface="Times New Roman"/>
            </a:endParaRPr>
          </a:p>
        </p:txBody>
      </p:sp>
      <p:sp>
        <p:nvSpPr>
          <p:cNvPr id="3" name="Content Placeholder 2"/>
          <p:cNvSpPr>
            <a:spLocks noGrp="1"/>
          </p:cNvSpPr>
          <p:nvPr>
            <p:ph idx="1"/>
          </p:nvPr>
        </p:nvSpPr>
        <p:spPr/>
        <p:txBody>
          <a:bodyPr>
            <a:normAutofit fontScale="55000" lnSpcReduction="20000"/>
          </a:bodyPr>
          <a:lstStyle/>
          <a:p>
            <a:r>
              <a:rPr lang="en-US" dirty="0" smtClean="0"/>
              <a:t>March 3</a:t>
            </a:r>
            <a:r>
              <a:rPr lang="en-US" baseline="30000" dirty="0" smtClean="0"/>
              <a:t>rd</a:t>
            </a:r>
            <a:r>
              <a:rPr lang="en-US" dirty="0" smtClean="0"/>
              <a:t>, 1861 Alexander II issued the emancipation edict to finally bring an end to the crippling institution of serfdom</a:t>
            </a:r>
          </a:p>
          <a:p>
            <a:r>
              <a:rPr lang="en-US" dirty="0" smtClean="0"/>
              <a:t>Peasants allowed to own property, marry as they choose, and bring suits to courts of law</a:t>
            </a:r>
          </a:p>
          <a:p>
            <a:r>
              <a:rPr lang="en-US" dirty="0" smtClean="0"/>
              <a:t>Government had to purchase land for newly liberated peasants from landowners, who kept the best land for themselves</a:t>
            </a:r>
          </a:p>
          <a:p>
            <a:r>
              <a:rPr lang="en-US" dirty="0" smtClean="0"/>
              <a:t>Peasants forced to farm infertile land, crippled by the continued grip of landowners and later famine</a:t>
            </a:r>
          </a:p>
          <a:p>
            <a:r>
              <a:rPr lang="en-US" dirty="0" smtClean="0"/>
              <a:t>Peasants were expected to pay back the government for their crappy land, and were subjected to the Mir</a:t>
            </a:r>
          </a:p>
          <a:p>
            <a:r>
              <a:rPr lang="en-US" dirty="0" smtClean="0"/>
              <a:t>The Mir was a village commune that was responsible for the local land payments to the government</a:t>
            </a:r>
          </a:p>
          <a:p>
            <a:r>
              <a:rPr lang="en-US" dirty="0" smtClean="0"/>
              <a:t>In 1864 Alexander II instituted a system of local assemblies called </a:t>
            </a:r>
            <a:r>
              <a:rPr lang="en-US" dirty="0" err="1" smtClean="0"/>
              <a:t>Zemstvos</a:t>
            </a:r>
            <a:r>
              <a:rPr lang="en-US" dirty="0" smtClean="0"/>
              <a:t> to provide a moderate degree of self-government: representatives were to be elected from amongst the nobles, townspeople, and peasants. However, the property-based system of voting gave the nobles an overall advantage.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Liberalization of the Regime</a:t>
            </a:r>
            <a:endParaRPr lang="en-US" dirty="0">
              <a:latin typeface="Times New Roman"/>
              <a:cs typeface="Times New Roman"/>
            </a:endParaRPr>
          </a:p>
        </p:txBody>
      </p:sp>
      <p:sp>
        <p:nvSpPr>
          <p:cNvPr id="3" name="Content Placeholder 2"/>
          <p:cNvSpPr>
            <a:spLocks noGrp="1"/>
          </p:cNvSpPr>
          <p:nvPr>
            <p:ph idx="1"/>
          </p:nvPr>
        </p:nvSpPr>
        <p:spPr/>
        <p:txBody>
          <a:bodyPr/>
          <a:lstStyle/>
          <a:p>
            <a:pPr>
              <a:buNone/>
            </a:pPr>
            <a:r>
              <a:rPr lang="en-US" dirty="0" smtClean="0"/>
              <a:t>Great Reforms of Alexander II:</a:t>
            </a:r>
          </a:p>
          <a:p>
            <a:r>
              <a:rPr lang="en-US" dirty="0" smtClean="0"/>
              <a:t>Secondary schools open to all classes</a:t>
            </a:r>
          </a:p>
          <a:p>
            <a:r>
              <a:rPr lang="en-US" dirty="0" smtClean="0"/>
              <a:t>1864 overhaul of judicial system, which became an independent branch of government topped by the Senate in St. Petersburg</a:t>
            </a:r>
          </a:p>
          <a:p>
            <a:r>
              <a:rPr lang="en-US" dirty="0" smtClean="0"/>
              <a:t>All classes liable to conscription; education provided for draftees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Role of the Church</a:t>
            </a:r>
            <a:endParaRPr lang="en-US" dirty="0">
              <a:latin typeface="Times New Roman"/>
              <a:cs typeface="Times New Roman"/>
            </a:endParaRPr>
          </a:p>
        </p:txBody>
      </p:sp>
      <p:pic>
        <p:nvPicPr>
          <p:cNvPr id="4" name="Content Placeholder 3" descr="Picture 11.png"/>
          <p:cNvPicPr>
            <a:picLocks noGrp="1" noChangeAspect="1"/>
          </p:cNvPicPr>
          <p:nvPr>
            <p:ph idx="1"/>
          </p:nvPr>
        </p:nvPicPr>
        <p:blipFill>
          <a:blip r:embed="rId2"/>
          <a:srcRect l="-55885" r="-55885"/>
          <a:stretch>
            <a:fillRect/>
          </a:stretch>
        </p:blipFill>
        <p:spPr>
          <a:xfrm>
            <a:off x="457200" y="1417638"/>
            <a:ext cx="8229600" cy="4525963"/>
          </a:xfrm>
        </p:spPr>
      </p:pic>
      <p:sp>
        <p:nvSpPr>
          <p:cNvPr id="5" name="TextBox 4"/>
          <p:cNvSpPr txBox="1"/>
          <p:nvPr/>
        </p:nvSpPr>
        <p:spPr>
          <a:xfrm>
            <a:off x="1775345" y="5943601"/>
            <a:ext cx="5546334" cy="369332"/>
          </a:xfrm>
          <a:prstGeom prst="rect">
            <a:avLst/>
          </a:prstGeom>
          <a:noFill/>
        </p:spPr>
        <p:txBody>
          <a:bodyPr wrap="square" rtlCol="0">
            <a:spAutoFit/>
          </a:bodyPr>
          <a:lstStyle/>
          <a:p>
            <a:r>
              <a:rPr lang="en-US" dirty="0" smtClean="0"/>
              <a:t>     Coronation of Alexander II at </a:t>
            </a:r>
            <a:r>
              <a:rPr lang="en-US" dirty="0" err="1" smtClean="0"/>
              <a:t>Dormition</a:t>
            </a:r>
            <a:r>
              <a:rPr lang="en-US" dirty="0" smtClean="0"/>
              <a:t> Cathedral</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343</TotalTime>
  <Words>1366</Words>
  <Application>Microsoft Office PowerPoint</Application>
  <PresentationFormat>On-screen Show (4:3)</PresentationFormat>
  <Paragraphs>85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18th-19th Century Russia</vt:lpstr>
      <vt:lpstr>Nicholas  Alexander II</vt:lpstr>
      <vt:lpstr>Crimean War</vt:lpstr>
      <vt:lpstr>Effects of the Crimean War</vt:lpstr>
      <vt:lpstr>Economic Development, Literacy, etc.</vt:lpstr>
      <vt:lpstr>Political Structure</vt:lpstr>
      <vt:lpstr>Serfdom, Emancipation, Zemstvos, Mir</vt:lpstr>
      <vt:lpstr>Liberalization of the Regime</vt:lpstr>
      <vt:lpstr>Role of the Church</vt:lpstr>
      <vt:lpstr>Ethnic Minorities in Russia</vt:lpstr>
      <vt:lpstr>Political Reform</vt:lpstr>
      <vt:lpstr>Anarchist Movement and other radical groups</vt:lpstr>
      <vt:lpstr>Social Realism in Literature: The Russian Condition</vt:lpstr>
      <vt:lpstr>Assassination of Alexander II, Church of the Bloody Savior</vt:lpstr>
      <vt:lpstr>Alexander III—political and economic policies</vt:lpstr>
      <vt:lpstr>Economic Development (Sergei Witte)</vt:lpstr>
      <vt:lpstr>Nicholas II (style of rule)</vt:lpstr>
      <vt:lpstr>Russo-Japanese War</vt:lpstr>
      <vt:lpstr>1905 Riots</vt:lpstr>
      <vt:lpstr>Political Developments (Duma and Power of Parliament)</vt:lpstr>
      <vt:lpstr>Rasputin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18th-19th Century Russia</dc:title>
  <dc:creator>Emily Armstrong</dc:creator>
  <cp:lastModifiedBy>Local User</cp:lastModifiedBy>
  <cp:revision>18</cp:revision>
  <dcterms:created xsi:type="dcterms:W3CDTF">2013-02-25T09:35:38Z</dcterms:created>
  <dcterms:modified xsi:type="dcterms:W3CDTF">2013-02-25T19:32:22Z</dcterms:modified>
</cp:coreProperties>
</file>